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300" r:id="rId2"/>
    <p:sldId id="296" r:id="rId3"/>
    <p:sldId id="305" r:id="rId4"/>
    <p:sldId id="297" r:id="rId5"/>
    <p:sldId id="298" r:id="rId6"/>
    <p:sldId id="299" r:id="rId7"/>
    <p:sldId id="302" r:id="rId8"/>
    <p:sldId id="303" r:id="rId9"/>
    <p:sldId id="30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37" y="120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8082772592332533E-2"/>
          <c:y val="5.2808447013787764E-2"/>
          <c:w val="0.94320446738194763"/>
          <c:h val="0.9186442189213378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Tables!$Z$10:$Z$40</c:f>
              <c:strCache>
                <c:ptCount val="31"/>
                <c:pt idx="0">
                  <c:v>NYY</c:v>
                </c:pt>
                <c:pt idx="1">
                  <c:v>BOS</c:v>
                </c:pt>
                <c:pt idx="2">
                  <c:v>CHC</c:v>
                </c:pt>
                <c:pt idx="3">
                  <c:v>LAD</c:v>
                </c:pt>
                <c:pt idx="4">
                  <c:v>SFG</c:v>
                </c:pt>
                <c:pt idx="5">
                  <c:v>NYM</c:v>
                </c:pt>
                <c:pt idx="6">
                  <c:v>PHI</c:v>
                </c:pt>
                <c:pt idx="7">
                  <c:v>STL</c:v>
                </c:pt>
                <c:pt idx="8">
                  <c:v>DET</c:v>
                </c:pt>
                <c:pt idx="9">
                  <c:v>LAA</c:v>
                </c:pt>
                <c:pt idx="10">
                  <c:v>ATL</c:v>
                </c:pt>
                <c:pt idx="11">
                  <c:v>CLE</c:v>
                </c:pt>
                <c:pt idx="12">
                  <c:v>SDP</c:v>
                </c:pt>
                <c:pt idx="13">
                  <c:v>MIN</c:v>
                </c:pt>
                <c:pt idx="14">
                  <c:v>CIN</c:v>
                </c:pt>
                <c:pt idx="15">
                  <c:v>CHW</c:v>
                </c:pt>
                <c:pt idx="16">
                  <c:v>WSN</c:v>
                </c:pt>
                <c:pt idx="17">
                  <c:v>HOU</c:v>
                </c:pt>
                <c:pt idx="18">
                  <c:v>MIL</c:v>
                </c:pt>
                <c:pt idx="19">
                  <c:v>SEA</c:v>
                </c:pt>
                <c:pt idx="20">
                  <c:v>OAK</c:v>
                </c:pt>
                <c:pt idx="21">
                  <c:v>PIT</c:v>
                </c:pt>
                <c:pt idx="22">
                  <c:v>BAL</c:v>
                </c:pt>
                <c:pt idx="23">
                  <c:v>TEX</c:v>
                </c:pt>
                <c:pt idx="24">
                  <c:v>KCR</c:v>
                </c:pt>
                <c:pt idx="25">
                  <c:v>COL</c:v>
                </c:pt>
                <c:pt idx="26">
                  <c:v>TOR</c:v>
                </c:pt>
                <c:pt idx="27">
                  <c:v>ARI</c:v>
                </c:pt>
                <c:pt idx="28">
                  <c:v>MIA</c:v>
                </c:pt>
                <c:pt idx="29">
                  <c:v>TBR</c:v>
                </c:pt>
                <c:pt idx="30">
                  <c:v>MON</c:v>
                </c:pt>
              </c:strCache>
            </c:strRef>
          </c:cat>
          <c:val>
            <c:numRef>
              <c:f>Tables!$AA$10:$AA$40</c:f>
              <c:numCache>
                <c:formatCode>#,##0_);\(#,##0\)</c:formatCode>
                <c:ptCount val="31"/>
                <c:pt idx="0">
                  <c:v>6001.1284145830832</c:v>
                </c:pt>
                <c:pt idx="1">
                  <c:v>3887.3568264578084</c:v>
                </c:pt>
                <c:pt idx="2">
                  <c:v>3177.4300497683726</c:v>
                </c:pt>
                <c:pt idx="3">
                  <c:v>1574.4535981691488</c:v>
                </c:pt>
                <c:pt idx="4">
                  <c:v>1499.6531106348918</c:v>
                </c:pt>
                <c:pt idx="5">
                  <c:v>815.39212627196355</c:v>
                </c:pt>
                <c:pt idx="6">
                  <c:v>588.39822696188241</c:v>
                </c:pt>
                <c:pt idx="7">
                  <c:v>461.74728779676315</c:v>
                </c:pt>
                <c:pt idx="8">
                  <c:v>-39.336244388569284</c:v>
                </c:pt>
                <c:pt idx="9">
                  <c:v>-262.37118993595914</c:v>
                </c:pt>
                <c:pt idx="10">
                  <c:v>-334.3180517067417</c:v>
                </c:pt>
                <c:pt idx="11">
                  <c:v>-425.86351922065364</c:v>
                </c:pt>
                <c:pt idx="12">
                  <c:v>-565.34084600896256</c:v>
                </c:pt>
                <c:pt idx="13">
                  <c:v>-589.6177962851242</c:v>
                </c:pt>
                <c:pt idx="14">
                  <c:v>-634.796322030753</c:v>
                </c:pt>
                <c:pt idx="15">
                  <c:v>-677.28539229980822</c:v>
                </c:pt>
                <c:pt idx="16">
                  <c:v>-700.12723493664157</c:v>
                </c:pt>
                <c:pt idx="17">
                  <c:v>-999.32359509297885</c:v>
                </c:pt>
                <c:pt idx="18">
                  <c:v>-1051.2289681892692</c:v>
                </c:pt>
                <c:pt idx="19">
                  <c:v>-1076.476085605919</c:v>
                </c:pt>
                <c:pt idx="20">
                  <c:v>-1093.3761238632269</c:v>
                </c:pt>
                <c:pt idx="21">
                  <c:v>-1126.2171979227983</c:v>
                </c:pt>
                <c:pt idx="22">
                  <c:v>-1143.3172792677519</c:v>
                </c:pt>
                <c:pt idx="23">
                  <c:v>-1203.4226176686902</c:v>
                </c:pt>
                <c:pt idx="24">
                  <c:v>-1206.8020277302426</c:v>
                </c:pt>
                <c:pt idx="25">
                  <c:v>-1212.367221126688</c:v>
                </c:pt>
                <c:pt idx="26">
                  <c:v>-1533.0318144063599</c:v>
                </c:pt>
                <c:pt idx="27">
                  <c:v>-1551.0584258339209</c:v>
                </c:pt>
                <c:pt idx="28">
                  <c:v>-1924.1894517917924</c:v>
                </c:pt>
                <c:pt idx="29">
                  <c:v>-2245.2444557238528</c:v>
                </c:pt>
                <c:pt idx="30">
                  <c:v>-3236.520870029497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58-42AC-A3F7-2736C56028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1856584"/>
        <c:axId val="591856912"/>
      </c:barChart>
      <c:catAx>
        <c:axId val="591856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856912"/>
        <c:crosses val="autoZero"/>
        <c:auto val="1"/>
        <c:lblAlgn val="ctr"/>
        <c:lblOffset val="100"/>
        <c:noMultiLvlLbl val="0"/>
      </c:catAx>
      <c:valAx>
        <c:axId val="591856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_);\(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856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BF694-E9CF-4D7B-A579-2229EDD0EBC4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884CD-6670-445E-9BFC-EC6ECB193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63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51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452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470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510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248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165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3430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689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55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un rising over grassy hills" title="Slide Design Pictur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" y="0"/>
            <a:ext cx="12188699" cy="4799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ltGray">
          <a:xfrm>
            <a:off x="-2" y="4754880"/>
            <a:ext cx="12192002" cy="21031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white">
          <a:xfrm>
            <a:off x="-127" y="4724400"/>
            <a:ext cx="12188826" cy="7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4800600"/>
            <a:ext cx="9144002" cy="1143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943600"/>
            <a:ext cx="9144002" cy="7620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781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Alternate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892" y="685800"/>
            <a:ext cx="63703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3/20/2020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048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731520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2362200"/>
            <a:ext cx="3200400" cy="1993392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7315200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4355592"/>
            <a:ext cx="3200400" cy="164461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279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465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022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134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88826" cy="4572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-1" y="4114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6080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lternate 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0288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 lang="en-US"/>
              <a:t>3/20/2020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276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64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97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3/20/2020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763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4212" y="685800"/>
            <a:ext cx="7239001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3/20/2020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136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1587" y="6583680"/>
            <a:ext cx="12188826" cy="2743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587" y="65836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3/20/2020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chemeClr val="bg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107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100000"/>
        <a:buFont typeface="Arial" pitchFamily="34" charset="0"/>
        <a:buChar char="▪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00000"/>
        <a:buFont typeface="Arial" pitchFamily="34" charset="0"/>
        <a:buChar char="▪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ball-reference.com/teams/STL/2019-schedule-scores.s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 fontScale="70000" lnSpcReduction="20000"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chemeClr val="tx1"/>
                </a:solidFill>
              </a:rPr>
              <a:t>Project Title: Which MLB team has the best fanbase?</a:t>
            </a:r>
          </a:p>
          <a:p>
            <a:pPr marL="800100" lvl="1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Team Members: Matt </a:t>
            </a:r>
            <a:r>
              <a:rPr lang="en-US" sz="2400" b="1" dirty="0" err="1">
                <a:solidFill>
                  <a:schemeClr val="tx1"/>
                </a:solidFill>
              </a:rPr>
              <a:t>Galeski</a:t>
            </a:r>
            <a:r>
              <a:rPr lang="en-US" sz="2400" b="1" dirty="0">
                <a:solidFill>
                  <a:schemeClr val="tx1"/>
                </a:solidFill>
              </a:rPr>
              <a:t>, Michael Joyce, Don Mudd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Data Used</a:t>
            </a:r>
          </a:p>
          <a:p>
            <a:pPr marL="628650" lvl="1" indent="-1714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100" b="1" dirty="0">
                <a:solidFill>
                  <a:schemeClr val="tx1"/>
                </a:solidFill>
              </a:rPr>
              <a:t> </a:t>
            </a:r>
            <a:r>
              <a:rPr lang="en-US" sz="2400" u="sng" dirty="0">
                <a:hlinkClick r:id="rId3"/>
              </a:rPr>
              <a:t>https://www.baseball-reference.com/teams/STL/2019-schedule-scores.shtml</a:t>
            </a:r>
            <a:r>
              <a:rPr lang="en-US" sz="1100" dirty="0"/>
              <a:t> </a:t>
            </a:r>
            <a:endParaRPr lang="en-US" sz="2300" b="1" dirty="0">
              <a:solidFill>
                <a:schemeClr val="tx1"/>
              </a:solidFill>
            </a:endParaRP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30 teams for 7 years – 210 individual seasons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2004, 2008, 2011, 2014, 2016, 2018, 2019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Individual game statistics.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Loaded into Excel for data staging, cleansing &amp; conversion to .csv format.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US Metropolitan population – API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Canada Metropolitan population – API</a:t>
            </a:r>
            <a:endParaRPr lang="en-US" sz="28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Statistics generated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Annual game attendance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Away game draw power 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chemeClr val="tx1"/>
                </a:solidFill>
              </a:rPr>
              <a:t>Game Attendance  - Annual Game Average</a:t>
            </a:r>
            <a:r>
              <a:rPr lang="en-US" sz="2000" b="1" dirty="0">
                <a:solidFill>
                  <a:schemeClr val="tx1"/>
                </a:solidFill>
              </a:rPr>
              <a:t> (Weekend / Weekday)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further stratify by Day / Night or Day or week.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Metro Population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adjust for the 3 metro areas with 2 teams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Wins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10167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7" y="747346"/>
            <a:ext cx="11734612" cy="5547945"/>
          </a:xfrm>
        </p:spPr>
        <p:txBody>
          <a:bodyPr anchor="ctr" anchorCtr="0">
            <a:normAutofit fontScale="92500" lnSpcReduction="10000"/>
          </a:bodyPr>
          <a:lstStyle/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 Data  Analysis &amp; Visualization Process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Manual:  Data download  - min 20 second process time.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Excel:      MLB statistics data merger, cleansing &amp; conversion to .csv.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Python:  Metro population API call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Data merger &amp; cleansing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Calculations 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Charts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Tables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GitHub:    Data storage &amp; collaboration 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Zoom:       Collaboration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Slack:        Collaboration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282186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60934"/>
            <a:ext cx="10383716" cy="453465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Annual Attendance per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F6EA03F-B20B-418F-BB55-8F280675C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5900" y="2770381"/>
            <a:ext cx="9144000" cy="737750"/>
          </a:xfrm>
        </p:spPr>
        <p:txBody>
          <a:bodyPr>
            <a:normAutofit/>
          </a:bodyPr>
          <a:lstStyle/>
          <a:p>
            <a:r>
              <a:rPr lang="en-US" sz="3200" dirty="0"/>
              <a:t>Add Pandas Bar Chart</a:t>
            </a:r>
          </a:p>
        </p:txBody>
      </p:sp>
    </p:spTree>
    <p:extLst>
      <p:ext uri="{BB962C8B-B14F-4D97-AF65-F5344CB8AC3E}">
        <p14:creationId xmlns:p14="http://schemas.microsoft.com/office/powerpoint/2010/main" val="124257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314632" y="460934"/>
            <a:ext cx="11661058" cy="518463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Away game draw power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E0EF174-EA9D-4757-A40D-9B9EC40671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7288903"/>
              </p:ext>
            </p:extLst>
          </p:nvPr>
        </p:nvGraphicFramePr>
        <p:xfrm>
          <a:off x="314632" y="1030026"/>
          <a:ext cx="11661058" cy="5338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0971BA9-45AA-4931-BAEA-3207A75908F3}"/>
              </a:ext>
            </a:extLst>
          </p:cNvPr>
          <p:cNvSpPr/>
          <p:nvPr/>
        </p:nvSpPr>
        <p:spPr>
          <a:xfrm>
            <a:off x="720969" y="1284340"/>
            <a:ext cx="11156399" cy="4308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 1      2     3     4     5      6      7      8     9     10   11   12    13    14   15   16    17   18   19   20   21    22   23   24   25   26   27    28   29   30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A8FD966-F4FA-41F8-8E64-D3397E575625}"/>
              </a:ext>
            </a:extLst>
          </p:cNvPr>
          <p:cNvSpPr/>
          <p:nvPr/>
        </p:nvSpPr>
        <p:spPr>
          <a:xfrm>
            <a:off x="3234813" y="840329"/>
            <a:ext cx="521110" cy="88802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B75F3B-E062-40C5-A923-8D5C6A92BA71}"/>
              </a:ext>
            </a:extLst>
          </p:cNvPr>
          <p:cNvSpPr/>
          <p:nvPr/>
        </p:nvSpPr>
        <p:spPr>
          <a:xfrm>
            <a:off x="108626" y="5314428"/>
            <a:ext cx="11661058" cy="5184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To be replaced by </a:t>
            </a:r>
            <a:r>
              <a:rPr lang="en-US" sz="2800" b="1" dirty="0" err="1">
                <a:solidFill>
                  <a:schemeClr val="tx2"/>
                </a:solidFill>
              </a:rPr>
              <a:t>PPandas</a:t>
            </a:r>
            <a:r>
              <a:rPr lang="en-US" sz="2800" b="1" dirty="0">
                <a:solidFill>
                  <a:schemeClr val="tx2"/>
                </a:solidFill>
              </a:rPr>
              <a:t> bar chart</a:t>
            </a:r>
          </a:p>
        </p:txBody>
      </p:sp>
    </p:spTree>
    <p:extLst>
      <p:ext uri="{BB962C8B-B14F-4D97-AF65-F5344CB8AC3E}">
        <p14:creationId xmlns:p14="http://schemas.microsoft.com/office/powerpoint/2010/main" val="39569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89472"/>
            <a:ext cx="10383716" cy="513638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Metro Population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16388227-82FB-4045-8213-D47382A98DD5}"/>
              </a:ext>
            </a:extLst>
          </p:cNvPr>
          <p:cNvSpPr txBox="1">
            <a:spLocks/>
          </p:cNvSpPr>
          <p:nvPr/>
        </p:nvSpPr>
        <p:spPr>
          <a:xfrm>
            <a:off x="1485900" y="2770381"/>
            <a:ext cx="9144000" cy="737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Add Pandas Bar Chart</a:t>
            </a:r>
          </a:p>
        </p:txBody>
      </p:sp>
    </p:spTree>
    <p:extLst>
      <p:ext uri="{BB962C8B-B14F-4D97-AF65-F5344CB8AC3E}">
        <p14:creationId xmlns:p14="http://schemas.microsoft.com/office/powerpoint/2010/main" val="336675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89471"/>
            <a:ext cx="10383716" cy="474089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Wins - Plot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884A104-BC82-411F-BB20-3920B27493DF}"/>
              </a:ext>
            </a:extLst>
          </p:cNvPr>
          <p:cNvSpPr txBox="1">
            <a:spLocks/>
          </p:cNvSpPr>
          <p:nvPr/>
        </p:nvSpPr>
        <p:spPr>
          <a:xfrm>
            <a:off x="1485900" y="2770381"/>
            <a:ext cx="9144000" cy="737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Add Pandas Plot</a:t>
            </a:r>
          </a:p>
        </p:txBody>
      </p:sp>
    </p:spTree>
    <p:extLst>
      <p:ext uri="{BB962C8B-B14F-4D97-AF65-F5344CB8AC3E}">
        <p14:creationId xmlns:p14="http://schemas.microsoft.com/office/powerpoint/2010/main" val="295094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92879"/>
            <a:ext cx="10383716" cy="379394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Wins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EF4CC1C-935D-4ECF-A2EE-1987520D298B}"/>
              </a:ext>
            </a:extLst>
          </p:cNvPr>
          <p:cNvSpPr txBox="1">
            <a:spLocks/>
          </p:cNvSpPr>
          <p:nvPr/>
        </p:nvSpPr>
        <p:spPr>
          <a:xfrm>
            <a:off x="1485900" y="2770381"/>
            <a:ext cx="9144000" cy="737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Add Pandas Bar Chart</a:t>
            </a:r>
          </a:p>
        </p:txBody>
      </p:sp>
    </p:spTree>
    <p:extLst>
      <p:ext uri="{BB962C8B-B14F-4D97-AF65-F5344CB8AC3E}">
        <p14:creationId xmlns:p14="http://schemas.microsoft.com/office/powerpoint/2010/main" val="132352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Final Fanbase Ranking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5AF0635-14C6-47D7-B7B9-284A1F86EBD5}"/>
              </a:ext>
            </a:extLst>
          </p:cNvPr>
          <p:cNvSpPr txBox="1">
            <a:spLocks/>
          </p:cNvSpPr>
          <p:nvPr/>
        </p:nvSpPr>
        <p:spPr>
          <a:xfrm>
            <a:off x="1485900" y="2770381"/>
            <a:ext cx="9144000" cy="737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Add Pandas Table or Bar Chart</a:t>
            </a:r>
          </a:p>
        </p:txBody>
      </p:sp>
    </p:spTree>
    <p:extLst>
      <p:ext uri="{BB962C8B-B14F-4D97-AF65-F5344CB8AC3E}">
        <p14:creationId xmlns:p14="http://schemas.microsoft.com/office/powerpoint/2010/main" val="181259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1129226"/>
            <a:ext cx="12083374" cy="5239301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Final Conclusions</a:t>
            </a:r>
          </a:p>
        </p:txBody>
      </p:sp>
    </p:spTree>
    <p:extLst>
      <p:ext uri="{BB962C8B-B14F-4D97-AF65-F5344CB8AC3E}">
        <p14:creationId xmlns:p14="http://schemas.microsoft.com/office/powerpoint/2010/main" val="134619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Banded Design Blue 16x9">
  <a:themeElements>
    <a:clrScheme name="Banded Design Blue">
      <a:dk1>
        <a:srgbClr val="404040"/>
      </a:dk1>
      <a:lt1>
        <a:sysClr val="window" lastClr="FFFFFF"/>
      </a:lt1>
      <a:dk2>
        <a:srgbClr val="263050"/>
      </a:dk2>
      <a:lt2>
        <a:srgbClr val="E5E8E8"/>
      </a:lt2>
      <a:accent1>
        <a:srgbClr val="77B142"/>
      </a:accent1>
      <a:accent2>
        <a:srgbClr val="E3C01E"/>
      </a:accent2>
      <a:accent3>
        <a:srgbClr val="0070C0"/>
      </a:accent3>
      <a:accent4>
        <a:srgbClr val="7556A4"/>
      </a:accent4>
      <a:accent5>
        <a:srgbClr val="F08F1E"/>
      </a:accent5>
      <a:accent6>
        <a:srgbClr val="CB3E3A"/>
      </a:accent6>
      <a:hlink>
        <a:srgbClr val="0070C0"/>
      </a:hlink>
      <a:folHlink>
        <a:srgbClr val="7556A4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1107</Words>
  <Application>Microsoft Office PowerPoint</Application>
  <PresentationFormat>Widescreen</PresentationFormat>
  <Paragraphs>175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Euphemia</vt:lpstr>
      <vt:lpstr>Wingdings</vt:lpstr>
      <vt:lpstr>Banded Design Blue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 Mudd</dc:creator>
  <cp:lastModifiedBy>Don Mudd</cp:lastModifiedBy>
  <cp:revision>27</cp:revision>
  <dcterms:created xsi:type="dcterms:W3CDTF">2020-03-19T15:38:45Z</dcterms:created>
  <dcterms:modified xsi:type="dcterms:W3CDTF">2020-03-20T16:18:01Z</dcterms:modified>
</cp:coreProperties>
</file>

<file path=docProps/thumbnail.jpeg>
</file>